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57" r:id="rId3"/>
    <p:sldId id="256" r:id="rId4"/>
    <p:sldId id="258" r:id="rId5"/>
    <p:sldId id="259" r:id="rId6"/>
    <p:sldId id="262" r:id="rId7"/>
    <p:sldId id="263" r:id="rId8"/>
    <p:sldId id="261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FF33CC"/>
    <a:srgbClr val="0000FF"/>
    <a:srgbClr val="66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5E376-9A15-4245-A4B3-6515279BE1D1}" type="datetimeFigureOut">
              <a:rPr lang="ru-RU" smtClean="0"/>
              <a:pPr/>
              <a:t>16.11.2008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7014E-2374-42B9-BBB8-B957228EC5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5E376-9A15-4245-A4B3-6515279BE1D1}" type="datetimeFigureOut">
              <a:rPr lang="ru-RU" smtClean="0"/>
              <a:pPr/>
              <a:t>16.11.2008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7014E-2374-42B9-BBB8-B957228EC5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5E376-9A15-4245-A4B3-6515279BE1D1}" type="datetimeFigureOut">
              <a:rPr lang="ru-RU" smtClean="0"/>
              <a:pPr/>
              <a:t>16.11.2008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7014E-2374-42B9-BBB8-B957228EC5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16.11.2008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5E376-9A15-4245-A4B3-6515279BE1D1}" type="datetimeFigureOut">
              <a:rPr lang="ru-RU" smtClean="0"/>
              <a:pPr/>
              <a:t>16.11.2008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7014E-2374-42B9-BBB8-B957228EC5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5E376-9A15-4245-A4B3-6515279BE1D1}" type="datetimeFigureOut">
              <a:rPr lang="ru-RU" smtClean="0"/>
              <a:pPr/>
              <a:t>16.11.2008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7014E-2374-42B9-BBB8-B957228EC5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5E376-9A15-4245-A4B3-6515279BE1D1}" type="datetimeFigureOut">
              <a:rPr lang="ru-RU" smtClean="0"/>
              <a:pPr/>
              <a:t>16.11.2008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7014E-2374-42B9-BBB8-B957228EC5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5E376-9A15-4245-A4B3-6515279BE1D1}" type="datetimeFigureOut">
              <a:rPr lang="ru-RU" smtClean="0"/>
              <a:pPr/>
              <a:t>16.11.2008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7014E-2374-42B9-BBB8-B957228EC5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5E376-9A15-4245-A4B3-6515279BE1D1}" type="datetimeFigureOut">
              <a:rPr lang="ru-RU" smtClean="0"/>
              <a:pPr/>
              <a:t>16.11.2008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7014E-2374-42B9-BBB8-B957228EC5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5E376-9A15-4245-A4B3-6515279BE1D1}" type="datetimeFigureOut">
              <a:rPr lang="ru-RU" smtClean="0"/>
              <a:pPr/>
              <a:t>16.11.2008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7014E-2374-42B9-BBB8-B957228EC5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5E376-9A15-4245-A4B3-6515279BE1D1}" type="datetimeFigureOut">
              <a:rPr lang="ru-RU" smtClean="0"/>
              <a:pPr/>
              <a:t>16.11.2008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7014E-2374-42B9-BBB8-B957228EC5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5E376-9A15-4245-A4B3-6515279BE1D1}" type="datetimeFigureOut">
              <a:rPr lang="ru-RU" smtClean="0"/>
              <a:pPr/>
              <a:t>16.11.2008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7014E-2374-42B9-BBB8-B957228EC5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5E376-9A15-4245-A4B3-6515279BE1D1}" type="datetimeFigureOut">
              <a:rPr lang="ru-RU" smtClean="0"/>
              <a:pPr/>
              <a:t>16.11.2008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D7014E-2374-42B9-BBB8-B957228EC5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16.11.2008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split orient="vert"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857232"/>
            <a:ext cx="7981025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Вычисления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 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химическим 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формулам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428604"/>
            <a:ext cx="2309061" cy="1714512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500042"/>
            <a:ext cx="73148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Вычисление </a:t>
            </a:r>
            <a:r>
              <a:rPr lang="en-US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Mr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(</a:t>
            </a:r>
            <a:r>
              <a:rPr lang="ru-RU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в-ва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)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1714488"/>
            <a:ext cx="5286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а) Вычислить </a:t>
            </a:r>
            <a:r>
              <a:rPr lang="en-US" sz="3600" b="1" dirty="0" err="1" smtClean="0"/>
              <a:t>Mr</a:t>
            </a:r>
            <a:r>
              <a:rPr lang="en-US" sz="3600" b="1" dirty="0" smtClean="0"/>
              <a:t>(</a:t>
            </a:r>
            <a:r>
              <a:rPr lang="en-US" sz="3600" b="1" dirty="0" err="1" smtClean="0"/>
              <a:t>MgO</a:t>
            </a:r>
            <a:r>
              <a:rPr lang="en-US" sz="3600" b="1" dirty="0" smtClean="0"/>
              <a:t>)=</a:t>
            </a:r>
            <a:endParaRPr lang="ru-RU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072198" y="1714488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24+16=40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1000100" y="2571744"/>
            <a:ext cx="5857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б) Вычислить </a:t>
            </a:r>
            <a:r>
              <a:rPr lang="en-US" sz="3600" dirty="0" err="1" smtClean="0"/>
              <a:t>Mr</a:t>
            </a:r>
            <a:r>
              <a:rPr lang="en-US" sz="3600" dirty="0" smtClean="0"/>
              <a:t>(Fe(NO</a:t>
            </a:r>
            <a:r>
              <a:rPr lang="en-US" sz="3600" baseline="-25000" dirty="0" smtClean="0"/>
              <a:t>3</a:t>
            </a:r>
            <a:r>
              <a:rPr lang="en-US" sz="3600" dirty="0" smtClean="0"/>
              <a:t> )</a:t>
            </a:r>
            <a:r>
              <a:rPr lang="en-US" sz="3600" baseline="-25000" dirty="0" smtClean="0"/>
              <a:t>3</a:t>
            </a:r>
            <a:r>
              <a:rPr lang="ru-RU" sz="3600" dirty="0" smtClean="0"/>
              <a:t> </a:t>
            </a:r>
            <a:r>
              <a:rPr lang="en-US" sz="3600" dirty="0" smtClean="0"/>
              <a:t>)</a:t>
            </a:r>
            <a:endParaRPr lang="ru-RU" sz="3600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214291"/>
            <a:ext cx="7715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Вычисление массовых отношений химических</a:t>
            </a:r>
          </a:p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э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лементов в сложном веществе</a:t>
            </a:r>
            <a:endParaRPr lang="ru-RU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3108" y="1643050"/>
            <a:ext cx="1643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H</a:t>
            </a:r>
            <a:r>
              <a:rPr lang="en-US" sz="3200" b="1" baseline="-25000" dirty="0" smtClean="0"/>
              <a:t>2</a:t>
            </a:r>
            <a:r>
              <a:rPr lang="en-US" sz="3200" b="1" dirty="0" smtClean="0"/>
              <a:t>SO</a:t>
            </a:r>
            <a:r>
              <a:rPr lang="en-US" sz="3200" b="1" baseline="-25000" dirty="0" smtClean="0"/>
              <a:t>3</a:t>
            </a:r>
            <a:endParaRPr lang="ru-RU" sz="3200" b="1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2357430"/>
            <a:ext cx="3311150" cy="64294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928794" y="3143248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ru-RU" sz="3600" dirty="0" smtClean="0"/>
              <a:t>: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32:48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1785918" y="3929066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1 : 16 :24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214290"/>
            <a:ext cx="771530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</a:rPr>
              <a:t>Массовая доля  </a:t>
            </a:r>
            <a:r>
              <a:rPr lang="ru-RU" sz="3200" b="1" dirty="0" smtClean="0">
                <a:ln/>
                <a:solidFill>
                  <a:schemeClr val="accent3"/>
                </a:solidFill>
              </a:rPr>
              <a:t>химического элемента </a:t>
            </a:r>
          </a:p>
          <a:p>
            <a:pPr algn="ctr"/>
            <a:r>
              <a:rPr lang="ru-RU" sz="3200" b="1" dirty="0" smtClean="0">
                <a:ln/>
                <a:solidFill>
                  <a:schemeClr val="accent3"/>
                </a:solidFill>
              </a:rPr>
              <a:t>в сложном веществе</a:t>
            </a:r>
            <a:endParaRPr lang="ru-RU" sz="32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0166" y="1643050"/>
            <a:ext cx="67866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</a:rPr>
              <a:t>W</a:t>
            </a:r>
            <a:r>
              <a:rPr lang="ru-RU" sz="3200" b="1" dirty="0" smtClean="0">
                <a:solidFill>
                  <a:srgbClr val="0070C0"/>
                </a:solidFill>
              </a:rPr>
              <a:t>(э)  в некоторых </a:t>
            </a:r>
            <a:r>
              <a:rPr lang="ru-RU" sz="3200" b="1" dirty="0" smtClean="0">
                <a:solidFill>
                  <a:srgbClr val="0070C0"/>
                </a:solidFill>
              </a:rPr>
              <a:t>учебниках  </a:t>
            </a:r>
            <a:r>
              <a:rPr lang="el-GR" sz="3200" b="1" dirty="0" smtClean="0">
                <a:solidFill>
                  <a:srgbClr val="0070C0"/>
                </a:solidFill>
              </a:rPr>
              <a:t>ω</a:t>
            </a:r>
            <a:r>
              <a:rPr lang="ru-RU" sz="3200" b="1" dirty="0" smtClean="0">
                <a:solidFill>
                  <a:srgbClr val="0070C0"/>
                </a:solidFill>
              </a:rPr>
              <a:t>(э)  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2714620"/>
            <a:ext cx="3552825" cy="12192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285984" y="2428868"/>
            <a:ext cx="5000660" cy="2000264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1676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984" y="285728"/>
            <a:ext cx="4992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Отношение  а: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571480"/>
            <a:ext cx="72866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1. </a:t>
            </a:r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В растворе солевом растворе масса воды относится к массе соли, как 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2:1.</a:t>
            </a:r>
            <a:endParaRPr lang="ru-RU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5852" y="1785926"/>
            <a:ext cx="750099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2</a:t>
            </a:r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. При приготовлении компота берут сухофрукты, сахар и воду в отношении 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2:3:4</a:t>
            </a:r>
            <a:endParaRPr lang="ru-RU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57290" y="2928934"/>
            <a:ext cx="735811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3. </a:t>
            </a:r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В сплаве масса меди и масса олова относятся, как </a:t>
            </a:r>
            <a:r>
              <a:rPr lang="ru-RU" sz="2800" b="1" u="sng" dirty="0" smtClean="0">
                <a:solidFill>
                  <a:srgbClr val="FF33CC"/>
                </a:solidFill>
                <a:latin typeface="Arial" pitchFamily="34" charset="0"/>
                <a:cs typeface="Arial" pitchFamily="34" charset="0"/>
              </a:rPr>
              <a:t>0,2:0,4.</a:t>
            </a:r>
            <a:endParaRPr lang="ru-RU" sz="2800" b="1" u="sng" dirty="0">
              <a:solidFill>
                <a:srgbClr val="FF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4357694"/>
            <a:ext cx="2095500" cy="619125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2" y="4143380"/>
            <a:ext cx="2457450" cy="1171575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6287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08" y="428604"/>
            <a:ext cx="616502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</a:rPr>
              <a:t>Расчёты по уравнениям реакций</a:t>
            </a:r>
            <a:endParaRPr lang="ru-RU" sz="32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43042" y="1500174"/>
            <a:ext cx="7286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</a:rPr>
              <a:t>Na  +  </a:t>
            </a:r>
            <a:r>
              <a:rPr lang="en-US" sz="3600" b="1" dirty="0" err="1" smtClean="0">
                <a:solidFill>
                  <a:srgbClr val="0070C0"/>
                </a:solidFill>
              </a:rPr>
              <a:t>HCl</a:t>
            </a:r>
            <a:r>
              <a:rPr lang="en-US" sz="3600" b="1" dirty="0" smtClean="0">
                <a:solidFill>
                  <a:srgbClr val="0070C0"/>
                </a:solidFill>
              </a:rPr>
              <a:t> =    </a:t>
            </a:r>
            <a:r>
              <a:rPr lang="en-US" sz="3600" b="1" dirty="0" err="1" smtClean="0">
                <a:solidFill>
                  <a:srgbClr val="0070C0"/>
                </a:solidFill>
              </a:rPr>
              <a:t>NaCl</a:t>
            </a:r>
            <a:r>
              <a:rPr lang="en-US" sz="3600" b="1" dirty="0" smtClean="0">
                <a:solidFill>
                  <a:srgbClr val="0070C0"/>
                </a:solidFill>
              </a:rPr>
              <a:t>   +  H</a:t>
            </a:r>
            <a:r>
              <a:rPr lang="en-US" sz="3600" b="1" baseline="-25000" dirty="0" smtClean="0">
                <a:solidFill>
                  <a:srgbClr val="0070C0"/>
                </a:solidFill>
              </a:rPr>
              <a:t>2 </a:t>
            </a:r>
            <a:endParaRPr lang="ru-RU" sz="3600" b="1" dirty="0">
              <a:solidFill>
                <a:srgbClr val="0070C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 flipH="1" flipV="1">
            <a:off x="7322363" y="1750207"/>
            <a:ext cx="500066" cy="158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0" y="2500306"/>
            <a:ext cx="8429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000100" y="2285992"/>
            <a:ext cx="7577074" cy="400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Алгоритм работы: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Внимательно прочти условие.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Запиши «Дано»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Напиши уравнение реакции.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Проверь правильность составленных тобой формул.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Уравняй коэффициенты!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Решай так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- Подчеркни двумя чертами те формулы, с которыми            будешь производить расчёты.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- под вторую черту поставь то, что  дано в условии                  задачи.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- под первую черту – 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считаешь по уравнению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реакции!  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Успехов тебе!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0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3240" y="357166"/>
            <a:ext cx="37155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Пропорции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1285860"/>
            <a:ext cx="2524998" cy="1714511"/>
          </a:xfrm>
          <a:prstGeom prst="rect">
            <a:avLst/>
          </a:prstGeom>
          <a:noFill/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1485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3429000"/>
            <a:ext cx="3514750" cy="928694"/>
          </a:xfrm>
          <a:prstGeom prst="rect">
            <a:avLst/>
          </a:prstGeom>
          <a:noFill/>
        </p:spPr>
      </p:pic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4429124" y="1643050"/>
            <a:ext cx="1428760" cy="928694"/>
          </a:xfrm>
          <a:prstGeom prst="straightConnector1">
            <a:avLst/>
          </a:prstGeom>
          <a:ln w="76200">
            <a:solidFill>
              <a:srgbClr val="FF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0800000" flipV="1">
            <a:off x="4214810" y="1571612"/>
            <a:ext cx="1357322" cy="1071570"/>
          </a:xfrm>
          <a:prstGeom prst="straightConnector1">
            <a:avLst/>
          </a:prstGeom>
          <a:ln w="76200">
            <a:solidFill>
              <a:srgbClr val="33CC33"/>
            </a:solidFill>
            <a:tailEnd type="stealth" w="med" len="lg"/>
          </a:ln>
          <a:scene3d>
            <a:camera prst="orthographicFront">
              <a:rot lat="0" lon="30000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1071546"/>
            <a:ext cx="2209375" cy="1500198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1428728" y="857231"/>
            <a:ext cx="724378" cy="857257"/>
          </a:xfrm>
          <a:prstGeom prst="ellipse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3143248"/>
            <a:ext cx="2081994" cy="1357322"/>
          </a:xfrm>
          <a:prstGeom prst="rect">
            <a:avLst/>
          </a:prstGeom>
          <a:noFill/>
        </p:spPr>
      </p:pic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0" y="1581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928670"/>
            <a:ext cx="2209375" cy="1500198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5500694" y="1714488"/>
            <a:ext cx="724378" cy="857257"/>
          </a:xfrm>
          <a:prstGeom prst="ellipse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3286124"/>
            <a:ext cx="2686352" cy="1285884"/>
          </a:xfrm>
          <a:prstGeom prst="rect">
            <a:avLst/>
          </a:prstGeom>
          <a:noFill/>
        </p:spPr>
      </p:pic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1419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</TotalTime>
  <Words>183</Words>
  <PresentationFormat>Экран (4:3)</PresentationFormat>
  <Paragraphs>34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Специальное оформление</vt:lpstr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14</cp:revision>
  <dcterms:modified xsi:type="dcterms:W3CDTF">2008-11-16T12:40:03Z</dcterms:modified>
</cp:coreProperties>
</file>