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2" r:id="rId5"/>
    <p:sldId id="260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4" r:id="rId25"/>
    <p:sldId id="281" r:id="rId26"/>
    <p:sldId id="282" r:id="rId27"/>
    <p:sldId id="283" r:id="rId28"/>
    <p:sldId id="285" r:id="rId29"/>
    <p:sldId id="286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308" r:id="rId41"/>
    <p:sldId id="311" r:id="rId42"/>
    <p:sldId id="310" r:id="rId43"/>
    <p:sldId id="28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7" r:id="rId53"/>
    <p:sldId id="261" r:id="rId54"/>
    <p:sldId id="312" r:id="rId55"/>
    <p:sldId id="313" r:id="rId56"/>
    <p:sldId id="314" r:id="rId57"/>
    <p:sldId id="315" r:id="rId58"/>
    <p:sldId id="320" r:id="rId59"/>
    <p:sldId id="316" r:id="rId60"/>
    <p:sldId id="317" r:id="rId61"/>
    <p:sldId id="318" r:id="rId62"/>
    <p:sldId id="319" r:id="rId63"/>
    <p:sldId id="321" r:id="rId6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6626E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49" autoAdjust="0"/>
    <p:restoredTop sz="94660"/>
  </p:normalViewPr>
  <p:slideViewPr>
    <p:cSldViewPr>
      <p:cViewPr varScale="1">
        <p:scale>
          <a:sx n="104" d="100"/>
          <a:sy n="104" d="100"/>
        </p:scale>
        <p:origin x="-1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24.04.2009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2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24.04.2009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6.xml"/><Relationship Id="rId18" Type="http://schemas.openxmlformats.org/officeDocument/2006/relationships/slide" Target="slide22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5.xml"/><Relationship Id="rId17" Type="http://schemas.openxmlformats.org/officeDocument/2006/relationships/slide" Target="slide21.xml"/><Relationship Id="rId2" Type="http://schemas.openxmlformats.org/officeDocument/2006/relationships/slide" Target="slide3.xml"/><Relationship Id="rId16" Type="http://schemas.openxmlformats.org/officeDocument/2006/relationships/slide" Target="slide1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8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13" Type="http://schemas.openxmlformats.org/officeDocument/2006/relationships/slide" Target="slide38.xml"/><Relationship Id="rId18" Type="http://schemas.openxmlformats.org/officeDocument/2006/relationships/slide" Target="slide43.xml"/><Relationship Id="rId3" Type="http://schemas.openxmlformats.org/officeDocument/2006/relationships/slide" Target="slide24.xml"/><Relationship Id="rId7" Type="http://schemas.openxmlformats.org/officeDocument/2006/relationships/slide" Target="slide31.xml"/><Relationship Id="rId12" Type="http://schemas.openxmlformats.org/officeDocument/2006/relationships/slide" Target="slide37.xml"/><Relationship Id="rId17" Type="http://schemas.openxmlformats.org/officeDocument/2006/relationships/slide" Target="slide42.xml"/><Relationship Id="rId2" Type="http://schemas.openxmlformats.org/officeDocument/2006/relationships/slide" Target="slide23.xml"/><Relationship Id="rId16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0.xml"/><Relationship Id="rId11" Type="http://schemas.openxmlformats.org/officeDocument/2006/relationships/slide" Target="slide36.xml"/><Relationship Id="rId5" Type="http://schemas.openxmlformats.org/officeDocument/2006/relationships/slide" Target="slide29.xml"/><Relationship Id="rId15" Type="http://schemas.openxmlformats.org/officeDocument/2006/relationships/slide" Target="slide40.xml"/><Relationship Id="rId10" Type="http://schemas.openxmlformats.org/officeDocument/2006/relationships/slide" Target="slide35.xml"/><Relationship Id="rId4" Type="http://schemas.openxmlformats.org/officeDocument/2006/relationships/slide" Target="slide25.xml"/><Relationship Id="rId9" Type="http://schemas.openxmlformats.org/officeDocument/2006/relationships/slide" Target="slide33.xml"/><Relationship Id="rId14" Type="http://schemas.openxmlformats.org/officeDocument/2006/relationships/slide" Target="slide3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" Target="slide51.xml"/><Relationship Id="rId13" Type="http://schemas.openxmlformats.org/officeDocument/2006/relationships/slide" Target="slide56.xml"/><Relationship Id="rId18" Type="http://schemas.openxmlformats.org/officeDocument/2006/relationships/slide" Target="slide62.xml"/><Relationship Id="rId3" Type="http://schemas.openxmlformats.org/officeDocument/2006/relationships/slide" Target="slide45.xml"/><Relationship Id="rId7" Type="http://schemas.openxmlformats.org/officeDocument/2006/relationships/slide" Target="slide50.xml"/><Relationship Id="rId12" Type="http://schemas.openxmlformats.org/officeDocument/2006/relationships/slide" Target="slide55.xml"/><Relationship Id="rId17" Type="http://schemas.openxmlformats.org/officeDocument/2006/relationships/slide" Target="slide61.xml"/><Relationship Id="rId2" Type="http://schemas.openxmlformats.org/officeDocument/2006/relationships/slide" Target="slide44.xml"/><Relationship Id="rId16" Type="http://schemas.openxmlformats.org/officeDocument/2006/relationships/slide" Target="slide6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9.xml"/><Relationship Id="rId11" Type="http://schemas.openxmlformats.org/officeDocument/2006/relationships/slide" Target="slide54.xml"/><Relationship Id="rId5" Type="http://schemas.openxmlformats.org/officeDocument/2006/relationships/slide" Target="slide48.xml"/><Relationship Id="rId15" Type="http://schemas.openxmlformats.org/officeDocument/2006/relationships/slide" Target="slide58.xml"/><Relationship Id="rId10" Type="http://schemas.openxmlformats.org/officeDocument/2006/relationships/slide" Target="slide53.xml"/><Relationship Id="rId4" Type="http://schemas.openxmlformats.org/officeDocument/2006/relationships/slide" Target="slide47.xml"/><Relationship Id="rId9" Type="http://schemas.openxmlformats.org/officeDocument/2006/relationships/slide" Target="slide52.xml"/><Relationship Id="rId14" Type="http://schemas.openxmlformats.org/officeDocument/2006/relationships/slide" Target="slide5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hyperlink" Target="file:///\\&#1094;&#1077;&#1083;&#1099;&#1077;" TargetMode="Externa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1285860"/>
            <a:ext cx="721523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Своя игра</a:t>
            </a:r>
          </a:p>
          <a:p>
            <a:pPr algn="ctr"/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2071678"/>
            <a:ext cx="67866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Найди лишнее число</a:t>
            </a:r>
          </a:p>
          <a:p>
            <a:pPr algn="ctr"/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3213    2409   7356</a:t>
            </a:r>
            <a:endParaRPr lang="ru-RU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8072462" y="5929330"/>
            <a:ext cx="571504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rId2" action="ppaction://hlinksldjump" highlightClick="1"/>
          </p:cNvPr>
          <p:cNvSpPr/>
          <p:nvPr/>
        </p:nvSpPr>
        <p:spPr>
          <a:xfrm>
            <a:off x="8072462" y="5929330"/>
            <a:ext cx="571504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071678"/>
            <a:ext cx="67866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66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Под дробной чертой пишется …</a:t>
            </a:r>
            <a:endParaRPr lang="ru-RU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66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rId2" action="ppaction://hlinksldjump" highlightClick="1"/>
          </p:cNvPr>
          <p:cNvSpPr/>
          <p:nvPr/>
        </p:nvSpPr>
        <p:spPr>
          <a:xfrm>
            <a:off x="8072462" y="5929330"/>
            <a:ext cx="571504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071678"/>
            <a:ext cx="6786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Кот в мешке</a:t>
            </a:r>
            <a:endParaRPr lang="ru-RU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3500438"/>
            <a:ext cx="22145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  <a:hlinkClick r:id="" action="ppaction://hlinkshowjump?jump=nextslide"/>
              </a:rPr>
              <a:t>За</a:t>
            </a:r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 30</a:t>
            </a:r>
            <a:endParaRPr lang="ru-RU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00694" y="3500438"/>
            <a:ext cx="22145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  <a:hlinkClick r:id="rId3" action="ppaction://hlinksldjump"/>
              </a:rPr>
              <a:t>За</a:t>
            </a:r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 10</a:t>
            </a:r>
            <a:endParaRPr lang="ru-RU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rId2" action="ppaction://hlinksldjump" highlightClick="1"/>
          </p:cNvPr>
          <p:cNvSpPr/>
          <p:nvPr/>
        </p:nvSpPr>
        <p:spPr>
          <a:xfrm>
            <a:off x="8072462" y="5929330"/>
            <a:ext cx="571504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643042" y="1714488"/>
            <a:ext cx="70009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Дроби, в которых числитель больше знаменателя</a:t>
            </a:r>
            <a:endParaRPr lang="ru-RU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rId2" action="ppaction://hlinksldjump" highlightClick="1"/>
          </p:cNvPr>
          <p:cNvSpPr/>
          <p:nvPr/>
        </p:nvSpPr>
        <p:spPr>
          <a:xfrm>
            <a:off x="8072462" y="5929330"/>
            <a:ext cx="571504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85918" y="1714488"/>
            <a:ext cx="65722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Дроби, в которых целая часть от дробной отделяется запятой</a:t>
            </a:r>
            <a:endParaRPr lang="ru-RU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rId2" action="ppaction://hlinksldjump" highlightClick="1"/>
          </p:cNvPr>
          <p:cNvSpPr/>
          <p:nvPr/>
        </p:nvSpPr>
        <p:spPr>
          <a:xfrm>
            <a:off x="8072462" y="5929330"/>
            <a:ext cx="571504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142976" y="1857364"/>
            <a:ext cx="62865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0,75 в виде обыкновенной дроби</a:t>
            </a:r>
            <a:endParaRPr lang="ru-RU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rId2" action="ppaction://hlinksldjump" highlightClick="1"/>
          </p:cNvPr>
          <p:cNvSpPr/>
          <p:nvPr/>
        </p:nvSpPr>
        <p:spPr>
          <a:xfrm>
            <a:off x="8072462" y="5929330"/>
            <a:ext cx="571504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71538" y="1714488"/>
            <a:ext cx="750099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Сотая часть от целой величины  это…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714488"/>
            <a:ext cx="75009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Виды пропорциональной зависимости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8072462" y="5929330"/>
            <a:ext cx="571504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714488"/>
            <a:ext cx="750099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Крайние и …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8072462" y="5929330"/>
            <a:ext cx="571504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714488"/>
            <a:ext cx="75009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  <a:hlinkClick r:id="" action="ppaction://hlinkshowjump?jump=nextslide"/>
              </a:rPr>
              <a:t>Вопрос</a:t>
            </a:r>
            <a:r>
              <a:rPr lang="ru-RU" sz="6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 аукцион</a:t>
            </a:r>
            <a:endParaRPr lang="ru-RU" sz="6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8072462" y="5929330"/>
            <a:ext cx="571504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868" y="0"/>
            <a:ext cx="17817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I </a:t>
            </a:r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тур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71470" y="1397000"/>
          <a:ext cx="8001062" cy="35026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6084"/>
                <a:gridCol w="1143009"/>
                <a:gridCol w="1357323"/>
                <a:gridCol w="1357323"/>
                <a:gridCol w="1357323"/>
              </a:tblGrid>
              <a:tr h="80645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</a:rPr>
                        <a:t>Числовые множества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2" action="ppaction://hlinksldjump"/>
                        </a:rPr>
                        <a:t>10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3" action="ppaction://hlinksldjump"/>
                        </a:rPr>
                        <a:t>20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4" action="ppaction://hlinksldjump"/>
                        </a:rPr>
                        <a:t>30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5" action="ppaction://hlinksldjump"/>
                        </a:rPr>
                        <a:t>40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80645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</a:rPr>
                        <a:t>Признаки</a:t>
                      </a:r>
                      <a:r>
                        <a:rPr lang="ru-RU" sz="2800" b="1" baseline="0" dirty="0" smtClean="0">
                          <a:solidFill>
                            <a:srgbClr val="FFFF00"/>
                          </a:solidFill>
                        </a:rPr>
                        <a:t> делимости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6" action="ppaction://hlinksldjump"/>
                        </a:rPr>
                        <a:t>10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7" action="ppaction://hlinksldjump"/>
                        </a:rPr>
                        <a:t>20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8" action="ppaction://hlinksldjump"/>
                        </a:rPr>
                        <a:t>30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9" action="ppaction://hlinksldjump"/>
                        </a:rPr>
                        <a:t>40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80645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</a:rPr>
                        <a:t>Дроби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10" action="ppaction://hlinksldjump"/>
                        </a:rPr>
                        <a:t>10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11" action="ppaction://hlinksldjump"/>
                        </a:rPr>
                        <a:t>20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12" action="ppaction://hlinksldjump"/>
                        </a:rPr>
                        <a:t>30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13" action="ppaction://hlinksldjump"/>
                        </a:rPr>
                        <a:t>40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80645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</a:rPr>
                        <a:t>Пропорции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14" action="ppaction://hlinksldjump"/>
                        </a:rPr>
                        <a:t>10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15" action="ppaction://hlinksldjump"/>
                        </a:rPr>
                        <a:t>20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16" action="ppaction://hlinksldjump"/>
                        </a:rPr>
                        <a:t>30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17" action="ppaction://hlinksldjump"/>
                        </a:rPr>
                        <a:t>40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4" name="Управляющая кнопка: далее 3">
            <a:hlinkClick r:id="rId18" action="ppaction://hlinksldjump" highlightClick="1"/>
          </p:cNvPr>
          <p:cNvSpPr/>
          <p:nvPr/>
        </p:nvSpPr>
        <p:spPr>
          <a:xfrm>
            <a:off x="8001024" y="6215082"/>
            <a:ext cx="571504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714488"/>
            <a:ext cx="750099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Основное свойство пропорции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8072462" y="5929330"/>
            <a:ext cx="571504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1538" y="1714488"/>
            <a:ext cx="750099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Какой вид пропорциональности в задачах на проценты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8072462" y="5929330"/>
            <a:ext cx="571504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71470" y="1397000"/>
          <a:ext cx="8001062" cy="32258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6084"/>
                <a:gridCol w="1143009"/>
                <a:gridCol w="1357323"/>
                <a:gridCol w="1357323"/>
                <a:gridCol w="1357323"/>
              </a:tblGrid>
              <a:tr h="80645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</a:rPr>
                        <a:t>Прямые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2" action="ppaction://hlinksldjump"/>
                        </a:rPr>
                        <a:t>20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3" action="ppaction://hlinksldjump"/>
                        </a:rPr>
                        <a:t>40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4" action="ppaction://hlinksldjump"/>
                        </a:rPr>
                        <a:t>60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5" action="ppaction://hlinksldjump"/>
                        </a:rPr>
                        <a:t>80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80645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</a:rPr>
                        <a:t>Углы 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6" action="ppaction://hlinksldjump"/>
                        </a:rPr>
                        <a:t>20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7" action="ppaction://hlinksldjump"/>
                        </a:rPr>
                        <a:t>40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8" action="ppaction://hlinksldjump"/>
                        </a:rPr>
                        <a:t>60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9" action="ppaction://hlinksldjump"/>
                        </a:rPr>
                        <a:t>80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80645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</a:rPr>
                        <a:t>Законы 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10" action="ppaction://hlinksldjump"/>
                        </a:rPr>
                        <a:t>20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11" action="ppaction://hlinksldjump"/>
                        </a:rPr>
                        <a:t>40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12" action="ppaction://hlinksldjump"/>
                        </a:rPr>
                        <a:t>60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13" action="ppaction://hlinksldjump"/>
                        </a:rPr>
                        <a:t>80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80645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</a:rPr>
                        <a:t>Уравнения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14" action="ppaction://hlinksldjump"/>
                        </a:rPr>
                        <a:t>20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15" action="ppaction://hlinksldjump"/>
                        </a:rPr>
                        <a:t>40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16" action="ppaction://hlinksldjump"/>
                        </a:rPr>
                        <a:t>60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17" action="ppaction://hlinksldjump"/>
                        </a:rPr>
                        <a:t>80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571868" y="0"/>
            <a:ext cx="20590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II </a:t>
            </a:r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тур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Управляющая кнопка: далее 4">
            <a:hlinkClick r:id="rId18" action="ppaction://hlinksldjump" highlightClick="1"/>
          </p:cNvPr>
          <p:cNvSpPr/>
          <p:nvPr/>
        </p:nvSpPr>
        <p:spPr>
          <a:xfrm>
            <a:off x="7572396" y="6072206"/>
            <a:ext cx="714380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1538" y="1714488"/>
            <a:ext cx="750099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Прямые, которые не пересекаются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757239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1538" y="1714488"/>
            <a:ext cx="750099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Чему равен угол между перпендикулярными прямыми?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757239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2071678"/>
            <a:ext cx="6786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Кот в мешке</a:t>
            </a:r>
            <a:endParaRPr lang="ru-RU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42976" y="3500438"/>
            <a:ext cx="22145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  <a:hlinkClick r:id="" action="ppaction://hlinkshowjump?jump=nextslide"/>
              </a:rPr>
              <a:t>За</a:t>
            </a:r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 40</a:t>
            </a:r>
            <a:endParaRPr lang="ru-RU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00694" y="3500438"/>
            <a:ext cx="22145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  <a:hlinkClick r:id="rId2" action="ppaction://hlinksldjump"/>
              </a:rPr>
              <a:t>За</a:t>
            </a:r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 80</a:t>
            </a:r>
            <a:endParaRPr lang="ru-RU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757239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714488"/>
            <a:ext cx="75009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Часть прямой, ограниченная двумя точками.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757239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357166"/>
            <a:ext cx="75009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На каких рисунках прямые  пересекаются</a:t>
            </a:r>
            <a:endParaRPr lang="ru-RU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071538" y="1643050"/>
            <a:ext cx="1428760" cy="1214446"/>
          </a:xfrm>
          <a:prstGeom prst="line">
            <a:avLst/>
          </a:prstGeom>
          <a:ln w="539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714348" y="1857364"/>
            <a:ext cx="1428760" cy="1214446"/>
          </a:xfrm>
          <a:prstGeom prst="line">
            <a:avLst/>
          </a:prstGeom>
          <a:ln w="539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857224" y="2643182"/>
            <a:ext cx="4443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5286380" y="1643050"/>
            <a:ext cx="2286016" cy="1143008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5500694" y="1857364"/>
            <a:ext cx="2071702" cy="857256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6357950" y="2714620"/>
            <a:ext cx="526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2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rot="16200000" flipH="1">
            <a:off x="714348" y="5143512"/>
            <a:ext cx="1714512" cy="1143008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6200000" flipH="1">
            <a:off x="1464447" y="4893479"/>
            <a:ext cx="1857388" cy="642942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1357290" y="4214818"/>
            <a:ext cx="5068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3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rot="16200000" flipV="1">
            <a:off x="5893603" y="4750603"/>
            <a:ext cx="1143008" cy="71438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214942" y="5572140"/>
            <a:ext cx="2928958" cy="71438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Овал 22"/>
          <p:cNvSpPr/>
          <p:nvPr/>
        </p:nvSpPr>
        <p:spPr>
          <a:xfrm>
            <a:off x="6357950" y="4143380"/>
            <a:ext cx="142876" cy="14287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6429388" y="5214950"/>
            <a:ext cx="142876" cy="14287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7358082" y="4143380"/>
            <a:ext cx="5533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4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6" name="Управляющая кнопка: назад 25">
            <a:hlinkClick r:id="rId2" action="ppaction://hlinksldjump" highlightClick="1"/>
          </p:cNvPr>
          <p:cNvSpPr/>
          <p:nvPr/>
        </p:nvSpPr>
        <p:spPr>
          <a:xfrm>
            <a:off x="757239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7" grpId="0"/>
      <p:bldP spid="23" grpId="0" animBg="1"/>
      <p:bldP spid="23" grpId="1" animBg="1"/>
      <p:bldP spid="24" grpId="0" animBg="1"/>
      <p:bldP spid="24" grpId="1" animBg="1"/>
      <p:bldP spid="25" grpId="0"/>
      <p:bldP spid="25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714488"/>
            <a:ext cx="75009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Часть прямой, ограниченная двумя точками.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757239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714488"/>
            <a:ext cx="750099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В геометрии, придуманной им, параллельные прямые пересекаются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757239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57290" y="2071678"/>
            <a:ext cx="67866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Числа, с помощью которых можно считать предметы </a:t>
            </a:r>
            <a:endParaRPr lang="ru-RU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8072462" y="5929330"/>
            <a:ext cx="571504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rId2" action="ppaction://hlinksldjump" highlightClick="1"/>
          </p:cNvPr>
          <p:cNvSpPr/>
          <p:nvPr/>
        </p:nvSpPr>
        <p:spPr>
          <a:xfrm>
            <a:off x="757239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1714488"/>
            <a:ext cx="750099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Как сравниваются углы?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rId2" action="ppaction://hlinksldjump" highlightClick="1"/>
          </p:cNvPr>
          <p:cNvSpPr/>
          <p:nvPr/>
        </p:nvSpPr>
        <p:spPr>
          <a:xfrm>
            <a:off x="757239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1714488"/>
            <a:ext cx="750099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Единицы измерения углов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rId2" action="ppaction://hlinksldjump" highlightClick="1"/>
          </p:cNvPr>
          <p:cNvSpPr/>
          <p:nvPr/>
        </p:nvSpPr>
        <p:spPr>
          <a:xfrm>
            <a:off x="757239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71538" y="1714488"/>
            <a:ext cx="750099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Половина прямого угла равна…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rId2" action="ppaction://hlinksldjump" highlightClick="1"/>
          </p:cNvPr>
          <p:cNvSpPr/>
          <p:nvPr/>
        </p:nvSpPr>
        <p:spPr>
          <a:xfrm>
            <a:off x="757239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71538" y="1714488"/>
            <a:ext cx="75009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  <a:hlinkClick r:id="" action="ppaction://hlinkshowjump?jump=nextslide"/>
              </a:rPr>
              <a:t>Вопрос</a:t>
            </a:r>
            <a:r>
              <a:rPr lang="ru-RU" sz="6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 аукцион</a:t>
            </a:r>
            <a:endParaRPr lang="ru-RU" sz="6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rId3" action="ppaction://hlinksldjump" highlightClick="1"/>
          </p:cNvPr>
          <p:cNvSpPr/>
          <p:nvPr/>
        </p:nvSpPr>
        <p:spPr>
          <a:xfrm>
            <a:off x="757239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152500" y="509566"/>
            <a:ext cx="75009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На каком рисунке изображён развёрнутый угол  пересекаются</a:t>
            </a:r>
            <a:endParaRPr lang="ru-RU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2285984" y="3071810"/>
            <a:ext cx="1928826" cy="133352"/>
          </a:xfrm>
          <a:prstGeom prst="line">
            <a:avLst/>
          </a:prstGeom>
          <a:ln w="539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866748" y="2009764"/>
            <a:ext cx="1428760" cy="1214446"/>
          </a:xfrm>
          <a:prstGeom prst="line">
            <a:avLst/>
          </a:prstGeom>
          <a:ln w="539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1009624" y="2795582"/>
            <a:ext cx="4443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438780" y="1795450"/>
            <a:ext cx="2286016" cy="1143008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6537339" y="2392355"/>
            <a:ext cx="71438" cy="1588"/>
          </a:xfrm>
          <a:prstGeom prst="line">
            <a:avLst/>
          </a:prstGeom>
          <a:ln w="825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6510350" y="2867020"/>
            <a:ext cx="526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2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866748" y="5295912"/>
            <a:ext cx="1714512" cy="1143008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6200000" flipH="1">
            <a:off x="1116781" y="5545945"/>
            <a:ext cx="2276492" cy="61914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1509690" y="4367218"/>
            <a:ext cx="5068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3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5400000" flipH="1" flipV="1">
            <a:off x="4786314" y="5143512"/>
            <a:ext cx="1143008" cy="1588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367342" y="5724540"/>
            <a:ext cx="1990740" cy="61914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7510482" y="4295780"/>
            <a:ext cx="5533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4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29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4745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>
                <p:cTn id="8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  <p:bldLst>
      <p:bldP spid="6" grpId="0"/>
      <p:bldP spid="6" grpId="1"/>
      <p:bldP spid="9" grpId="0"/>
      <p:bldP spid="12" grpId="0"/>
      <p:bldP spid="12" grpId="1"/>
      <p:bldP spid="17" grpId="0"/>
      <p:bldP spid="17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rId2" action="ppaction://hlinksldjump" highlightClick="1"/>
          </p:cNvPr>
          <p:cNvSpPr/>
          <p:nvPr/>
        </p:nvSpPr>
        <p:spPr>
          <a:xfrm>
            <a:off x="757239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71538" y="1714488"/>
            <a:ext cx="750099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a</a:t>
            </a:r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+</a:t>
            </a:r>
            <a:r>
              <a:rPr lang="en-US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b=</a:t>
            </a:r>
            <a:r>
              <a:rPr lang="en-US" sz="4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b+a</a:t>
            </a:r>
            <a:endParaRPr lang="en-US" sz="44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  <a:p>
            <a:pPr algn="ctr"/>
            <a:r>
              <a:rPr lang="en-US" sz="4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ab</a:t>
            </a:r>
            <a:r>
              <a:rPr lang="en-US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=</a:t>
            </a:r>
            <a:r>
              <a:rPr lang="en-US" sz="4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ba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rId2" action="ppaction://hlinksldjump" highlightClick="1"/>
          </p:cNvPr>
          <p:cNvSpPr/>
          <p:nvPr/>
        </p:nvSpPr>
        <p:spPr>
          <a:xfrm>
            <a:off x="757239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928662" y="2643182"/>
            <a:ext cx="750099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c+(a</a:t>
            </a:r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+</a:t>
            </a:r>
            <a:r>
              <a:rPr lang="en-US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b)=(</a:t>
            </a:r>
            <a:r>
              <a:rPr lang="en-US" sz="4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c+b</a:t>
            </a:r>
            <a:r>
              <a:rPr lang="en-US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)+a</a:t>
            </a:r>
          </a:p>
          <a:p>
            <a:pPr algn="ctr"/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rId2" action="ppaction://hlinksldjump" highlightClick="1"/>
          </p:cNvPr>
          <p:cNvSpPr/>
          <p:nvPr/>
        </p:nvSpPr>
        <p:spPr>
          <a:xfrm>
            <a:off x="7715272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928662" y="2643182"/>
            <a:ext cx="75009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Как читается распределительный закон умножения?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rId2" action="ppaction://hlinksldjump" highlightClick="1"/>
          </p:cNvPr>
          <p:cNvSpPr/>
          <p:nvPr/>
        </p:nvSpPr>
        <p:spPr>
          <a:xfrm>
            <a:off x="792958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928662" y="1643050"/>
            <a:ext cx="750099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Продолжите правило:</a:t>
            </a:r>
          </a:p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Для того чтобы из числа вычесть сумму чисел необходимо, …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643050"/>
            <a:ext cx="75009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Как найти неизвестное уменьшаемое?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792958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2071678"/>
            <a:ext cx="67866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Самое большое целое отрицательное число.</a:t>
            </a:r>
            <a:endParaRPr lang="ru-RU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8072462" y="5929330"/>
            <a:ext cx="571504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643050"/>
            <a:ext cx="750099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Число, при подстановке которого в уравнение получается верное равенство, называется …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792958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643050"/>
            <a:ext cx="828680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Найдите ошибку в решении</a:t>
            </a:r>
          </a:p>
          <a:p>
            <a:pPr algn="ctr"/>
            <a:endParaRPr lang="ru-RU" sz="44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2х – 3 = 5х - 7</a:t>
            </a:r>
          </a:p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2х - 5х = 7 + 3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792958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643050"/>
            <a:ext cx="75009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Сформулируйте алгоритм решения уравнений.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792958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14348" y="2143116"/>
          <a:ext cx="8001062" cy="32258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6084"/>
                <a:gridCol w="1143009"/>
                <a:gridCol w="1357323"/>
                <a:gridCol w="1357323"/>
                <a:gridCol w="1357323"/>
              </a:tblGrid>
              <a:tr h="80645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</a:rPr>
                        <a:t>Формулы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2" action="ppaction://hlinksldjump"/>
                        </a:rPr>
                        <a:t>40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3" action="ppaction://hlinksldjump"/>
                        </a:rPr>
                        <a:t>60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4" action="ppaction://hlinksldjump"/>
                        </a:rPr>
                        <a:t>80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5" action="ppaction://hlinksldjump"/>
                        </a:rPr>
                        <a:t>100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80645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</a:rPr>
                        <a:t>Загадки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6" action="ppaction://hlinksldjump"/>
                        </a:rPr>
                        <a:t>40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7" action="ppaction://hlinksldjump"/>
                        </a:rPr>
                        <a:t>60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8" action="ppaction://hlinksldjump"/>
                        </a:rPr>
                        <a:t>80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9" action="ppaction://hlinksldjump"/>
                        </a:rPr>
                        <a:t>100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80645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</a:rPr>
                        <a:t>Геометрия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10" action="ppaction://hlinksldjump"/>
                        </a:rPr>
                        <a:t>40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11" action="ppaction://hlinksldjump"/>
                        </a:rPr>
                        <a:t>60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12" action="ppaction://hlinksldjump"/>
                        </a:rPr>
                        <a:t>80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13" action="ppaction://hlinksldjump"/>
                        </a:rPr>
                        <a:t>100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80645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</a:rPr>
                        <a:t>Координаты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14" action="ppaction://hlinksldjump"/>
                        </a:rPr>
                        <a:t>40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15" action="ppaction://hlinksldjump"/>
                        </a:rPr>
                        <a:t>60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16" action="ppaction://hlinksldjump"/>
                        </a:rPr>
                        <a:t>80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FF00"/>
                          </a:solidFill>
                          <a:hlinkClick r:id="rId17" action="ppaction://hlinksldjump"/>
                        </a:rPr>
                        <a:t>100</a:t>
                      </a:r>
                      <a:endParaRPr lang="ru-RU" sz="2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571868" y="785794"/>
            <a:ext cx="23364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III </a:t>
            </a:r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тур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4" name="Управляющая кнопка: назад 3">
            <a:hlinkClick r:id="rId18" action="ppaction://hlinksldjump" highlightClick="1"/>
          </p:cNvPr>
          <p:cNvSpPr/>
          <p:nvPr/>
        </p:nvSpPr>
        <p:spPr>
          <a:xfrm>
            <a:off x="792958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643050"/>
            <a:ext cx="75009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Формула для вычисления площади прямоугольника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792958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714488"/>
            <a:ext cx="75009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  <a:hlinkClick r:id="" action="ppaction://hlinkshowjump?jump=nextslide"/>
              </a:rPr>
              <a:t>Вопрос</a:t>
            </a:r>
            <a:r>
              <a:rPr lang="ru-RU" sz="6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 аукцион</a:t>
            </a:r>
            <a:endParaRPr lang="ru-RU" sz="6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792958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643050"/>
            <a:ext cx="750099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S, V, t 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792958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643050"/>
            <a:ext cx="75009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Чему равен объём куба, если площадь его грани </a:t>
            </a:r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9см</a:t>
            </a:r>
            <a:r>
              <a:rPr lang="en-US" sz="4400" b="1" spc="50" baseline="3000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2</a:t>
            </a:r>
            <a:r>
              <a:rPr lang="ru-RU" sz="4400" b="1" spc="5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.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792958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1928802"/>
            <a:ext cx="75009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S=(a*b)/2</a:t>
            </a:r>
            <a:endParaRPr lang="ru-RU" sz="9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792958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643050"/>
            <a:ext cx="75009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Что приходится делать в уме, если нет калькулятора.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792958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2071678"/>
            <a:ext cx="67866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hlinkClick r:id="rId2" action="ppaction://hlinkfile"/>
              </a:rPr>
              <a:t>Целые</a:t>
            </a:r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числа  это … </a:t>
            </a: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Управляющая кнопка: назад 2">
            <a:hlinkClick r:id="rId3" action="ppaction://hlinksldjump" highlightClick="1"/>
          </p:cNvPr>
          <p:cNvSpPr/>
          <p:nvPr/>
        </p:nvSpPr>
        <p:spPr>
          <a:xfrm>
            <a:off x="8072462" y="5929330"/>
            <a:ext cx="571504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643050"/>
            <a:ext cx="750099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Путь к ответу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792958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643050"/>
            <a:ext cx="75009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Утверждение, принимаемое без доказательства.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792958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643050"/>
            <a:ext cx="750099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Самая длинная сторона прямоугольного треугольника.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792958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643050"/>
            <a:ext cx="75009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Прямоугольник, ромб, трапеция, квадрат-это...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792958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643050"/>
            <a:ext cx="750099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Луч, делящий угол пополам.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792958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792958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81062" y="1795450"/>
            <a:ext cx="750099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Угол, градусная мера которого  больше 90 градусов, но меньше 180 градусов.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643050"/>
            <a:ext cx="750099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Что обозначает слово «геометрия»?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792958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643050"/>
            <a:ext cx="842968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Как называется прямая, на которой отмечено начало отсчёта, направление и величина единичного отрезка.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792958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714488"/>
            <a:ext cx="75009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  <a:hlinkClick r:id="" action="ppaction://hlinkshowjump?jump=nextslide"/>
              </a:rPr>
              <a:t>Вопрос</a:t>
            </a:r>
            <a:r>
              <a:rPr lang="ru-RU" sz="6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 аукцион</a:t>
            </a:r>
            <a:endParaRPr lang="ru-RU" sz="6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792958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643050"/>
            <a:ext cx="750099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Как называются координаты точки на географической карте.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792958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2071678"/>
            <a:ext cx="67866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Число, которое можно представить в виде периодической десятичной дроби </a:t>
            </a:r>
            <a:endParaRPr lang="ru-RU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8072462" y="5929330"/>
            <a:ext cx="571504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643050"/>
            <a:ext cx="750099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Координаты зрителя в зале - это …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792958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643050"/>
            <a:ext cx="750099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Сколько координат у точки в пространстве?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7929586" y="6000768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868" y="785794"/>
            <a:ext cx="24272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Финал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857364"/>
            <a:ext cx="8555163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Прадедушка калькулятора,</a:t>
            </a:r>
            <a:br>
              <a:rPr lang="ru-RU" sz="48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r>
              <a:rPr lang="ru-RU" sz="48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который состоял из</a:t>
            </a:r>
            <a:br>
              <a:rPr lang="ru-RU" sz="48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r>
              <a:rPr lang="ru-RU" sz="48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камешков нанизанных</a:t>
            </a:r>
            <a:br>
              <a:rPr lang="ru-RU" sz="48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r>
              <a:rPr lang="ru-RU" sz="48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на верёвочки. </a:t>
            </a:r>
            <a:endParaRPr lang="ru-RU" sz="48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1785926"/>
            <a:ext cx="6901249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Спасибо </a:t>
            </a:r>
            <a:br>
              <a:rPr lang="ru-RU" sz="8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r>
              <a:rPr lang="ru-RU" sz="8000" b="1" cap="none" spc="5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за внимание!</a:t>
            </a:r>
            <a:endParaRPr lang="ru-RU" sz="80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2071678"/>
            <a:ext cx="6786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Признак делимости на 5 </a:t>
            </a:r>
            <a:endParaRPr lang="ru-RU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8072462" y="5929330"/>
            <a:ext cx="571504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2071678"/>
            <a:ext cx="6786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Признак делимости на 3 </a:t>
            </a:r>
            <a:endParaRPr lang="ru-RU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8072462" y="5929330"/>
            <a:ext cx="571504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2071678"/>
            <a:ext cx="67866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Добавь цифру чтобы число делилось и на 2 и на 5</a:t>
            </a:r>
          </a:p>
          <a:p>
            <a:pPr algn="ctr"/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347*</a:t>
            </a:r>
          </a:p>
          <a:p>
            <a:pPr algn="ctr"/>
            <a:endParaRPr lang="ru-RU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8072462" y="5929330"/>
            <a:ext cx="571504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266</TotalTime>
  <Words>467</Words>
  <PresentationFormat>Экран (4:3)</PresentationFormat>
  <Paragraphs>143</Paragraphs>
  <Slides>63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63</vt:i4>
      </vt:variant>
    </vt:vector>
  </HeadingPairs>
  <TitlesOfParts>
    <vt:vector size="64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Administrator</cp:lastModifiedBy>
  <cp:revision>31</cp:revision>
  <dcterms:modified xsi:type="dcterms:W3CDTF">2009-04-24T10:16:55Z</dcterms:modified>
</cp:coreProperties>
</file>